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svg"/><Relationship Id="rId14" Type="http://schemas.openxmlformats.org/officeDocument/2006/relationships/slideLayout" Target="../slideLayouts/slideLayout11.xml"/><Relationship Id="rId1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Shopping Trends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Analyzing 3,900 customer purchases to uncover spending patterns, preferences, and strategic opportunities for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521" y="430887"/>
            <a:ext cx="5634871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8521" y="1155621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27" y="1319927"/>
            <a:ext cx="470178" cy="47017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9" y="1449229"/>
            <a:ext cx="211574" cy="2115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2827" y="1946791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712827" y="2285524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Promote exclusive benefits to convert the 2,518 repeat non-subscribers into loyal subscribers.</a:t>
            </a:r>
            <a:endParaRPr lang="en-US" sz="1200" dirty="0"/>
          </a:p>
        </p:txBody>
      </p:sp>
      <p:sp>
        <p:nvSpPr>
          <p:cNvPr id="9" name="Shape 4"/>
          <p:cNvSpPr/>
          <p:nvPr/>
        </p:nvSpPr>
        <p:spPr>
          <a:xfrm>
            <a:off x="548521" y="2857143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27" y="3021449"/>
            <a:ext cx="470178" cy="470178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29" y="3150751"/>
            <a:ext cx="211574" cy="21157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12827" y="3648313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712827" y="3987046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Reward repeat buyers to accelerate movement into the loyal customer segment.</a:t>
            </a:r>
            <a:endParaRPr lang="en-US" sz="1200" dirty="0"/>
          </a:p>
        </p:txBody>
      </p:sp>
      <p:sp>
        <p:nvSpPr>
          <p:cNvPr id="14" name="Shape 7"/>
          <p:cNvSpPr/>
          <p:nvPr/>
        </p:nvSpPr>
        <p:spPr>
          <a:xfrm>
            <a:off x="548521" y="4558665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827" y="4722971"/>
            <a:ext cx="470178" cy="470178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129" y="4852273"/>
            <a:ext cx="211574" cy="21157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12827" y="5349835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Discounts</a:t>
            </a:r>
            <a:endParaRPr lang="en-US" sz="1500" dirty="0"/>
          </a:p>
        </p:txBody>
      </p:sp>
      <p:sp>
        <p:nvSpPr>
          <p:cNvPr id="18" name="Text 9"/>
          <p:cNvSpPr/>
          <p:nvPr/>
        </p:nvSpPr>
        <p:spPr>
          <a:xfrm>
            <a:off x="712827" y="5688568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Balance promotional sales with margin control—839 customers spend above average even with discounts.</a:t>
            </a:r>
            <a:endParaRPr lang="en-US" sz="1200" dirty="0"/>
          </a:p>
        </p:txBody>
      </p:sp>
      <p:sp>
        <p:nvSpPr>
          <p:cNvPr id="19" name="Shape 10"/>
          <p:cNvSpPr/>
          <p:nvPr/>
        </p:nvSpPr>
        <p:spPr>
          <a:xfrm>
            <a:off x="548521" y="6260187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827" y="6424493"/>
            <a:ext cx="470178" cy="470178"/>
          </a:xfrm>
          <a:prstGeom prst="rect">
            <a:avLst/>
          </a:prstGeom>
        </p:spPr>
      </p:pic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129" y="6553795"/>
            <a:ext cx="211574" cy="211574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12827" y="7051358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23" name="Text 12"/>
          <p:cNvSpPr/>
          <p:nvPr/>
        </p:nvSpPr>
        <p:spPr>
          <a:xfrm>
            <a:off x="712827" y="7390090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campaigns on high-revenue age groups, top-rated products, and express shipping users.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0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Geographic diversity across customer 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Items spanning multiple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086" y="538996"/>
            <a:ext cx="6185416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Preparation Process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086" y="1444347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6" y="1754148"/>
            <a:ext cx="7773829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5086" y="1897737"/>
            <a:ext cx="333744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5086" y="2320885"/>
            <a:ext cx="7773829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Imported dataset using pandas and performed initial structure analysis with summary statistics.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85086" y="3289697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86" y="3579971"/>
            <a:ext cx="7773829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5086" y="3743087"/>
            <a:ext cx="278987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Data Handling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85086" y="4166235"/>
            <a:ext cx="77738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Imputed 37 missing Review Rating values using median rating by product category.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685086" y="4821912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6" y="5092660"/>
            <a:ext cx="7773829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5086" y="5275302"/>
            <a:ext cx="252805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85086" y="5698450"/>
            <a:ext cx="77738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Created age_group bins and purchase_frequency_days columns for deeper insights.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85086" y="6354128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86" y="6605349"/>
            <a:ext cx="7773829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5086" y="6807517"/>
            <a:ext cx="259187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685086" y="7230666"/>
            <a:ext cx="77738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Connected to PostgreSQL and loaded cleaned data for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155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Demographics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Statistics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 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18-70 years (median: 44)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Gender Split: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68% Male, 32% Female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Subscription Rate: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27% subscribed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Rating: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3.75 out of 5.0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1404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Customers span diverse age groups with consistent engagement across demographics.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38300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Analysis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Male customers generate 68% of total revenue. Non-subscribers contribute significantly more revenue but represent 73% of the customer base, suggesting untapped subscription potential.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1086"/>
            <a:ext cx="8557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10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Rated: Gloves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072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3.86 average rating - highest customer satisfaction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410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Runner-up: Sandals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9007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3.84 rating with strong seasonal demand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410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Third Place: Boots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9007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3.82 rating - consistent performer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81682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1E0C41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210532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30906" y="516516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Discount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839 customers used discounts but still spent above average ($59.76), indicating price-insensitive segments exist.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025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529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9669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3,116 customers (80%)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866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Repeat buyers driving consistent revenue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217075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484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297489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701 customers (18%)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47388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Growing engagement potential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833449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4937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42746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83 customers (2%)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592645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Fresh acquisition opportunities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600700"/>
            <a:ext cx="339328" cy="33932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 loyalty base provides foundation for growth. Focus on converting returning customers to loyal status.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462" y="467439"/>
            <a:ext cx="5436632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Shipping &amp; Subscription Patterns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9462" y="1205746"/>
            <a:ext cx="211443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Shipping Preferences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999780" y="2452688"/>
            <a:ext cx="161460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60.48</a:t>
            </a:r>
            <a:endParaRPr lang="en-US" sz="2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2615" y="1632228"/>
            <a:ext cx="1969175" cy="19691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86802" y="3765352"/>
            <a:ext cx="1640919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59462" y="4101584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purchase amount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2999780" y="5427345"/>
            <a:ext cx="161460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58.46</a:t>
            </a:r>
            <a:endParaRPr lang="en-US" sz="25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615" y="4606885"/>
            <a:ext cx="1969175" cy="19691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986802" y="6740009"/>
            <a:ext cx="1640919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459462" y="7076242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purchase amount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459462" y="7433905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Express shipping users spend 3.5% more on average, indicating willingness to pay premium for speed.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7482959" y="1205746"/>
            <a:ext cx="200727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Impact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482959" y="1583055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Repeat Buyers (&gt;5 purchases):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7482959" y="1911191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958 are subscribers</a:t>
            </a:r>
            <a:endParaRPr lang="en-US" sz="1000" dirty="0"/>
          </a:p>
        </p:txBody>
      </p:sp>
      <p:sp>
        <p:nvSpPr>
          <p:cNvPr id="16" name="Text 12"/>
          <p:cNvSpPr/>
          <p:nvPr/>
        </p:nvSpPr>
        <p:spPr>
          <a:xfrm>
            <a:off x="7482959" y="2167057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2,518 are non-subscribers</a:t>
            </a:r>
            <a:endParaRPr lang="en-US" sz="1000" dirty="0"/>
          </a:p>
        </p:txBody>
      </p:sp>
      <p:sp>
        <p:nvSpPr>
          <p:cNvPr id="17" name="Text 13"/>
          <p:cNvSpPr/>
          <p:nvPr/>
        </p:nvSpPr>
        <p:spPr>
          <a:xfrm>
            <a:off x="7482959" y="2495193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Only 28% of repeat buyers subscribe, revealing significant conversion opportunity.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6433185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Group Revenue Distribution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Young adults lead revenue generation, but all age groups contribute relatively evenly, suggesting broad market appeal and balanced targeting opportunities.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2025-12-06T10:22:32Z</dcterms:created>
  <dcterms:modified xsi:type="dcterms:W3CDTF">2025-12-06T10:22:32Z</dcterms:modified>
</cp:coreProperties>
</file>